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6" r:id="rId5"/>
    <p:sldId id="257" r:id="rId6"/>
    <p:sldId id="258" r:id="rId7"/>
    <p:sldId id="259" r:id="rId8"/>
    <p:sldId id="260" r:id="rId9"/>
    <p:sldId id="261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9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4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2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5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0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65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57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24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51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03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84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82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B1082-BD3E-4DFA-A65B-A553744696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00166"/>
      </p:ext>
    </p:extLst>
  </p:cSld>
  <p:clrMapOvr>
    <a:masterClrMapping/>
  </p:clrMapOvr>
  <p:transition spd="slow" advClick="0" advTm="6000"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CB3E0-1969-4A0A-B910-941CCC5F52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64368"/>
      </p:ext>
    </p:extLst>
  </p:cSld>
  <p:clrMapOvr>
    <a:masterClrMapping/>
  </p:clrMapOvr>
  <p:transition spd="slow" advClick="0" advTm="6000">
    <p:zoom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2CA49-69A2-4A5C-9421-0F21C2050E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84777"/>
      </p:ext>
    </p:extLst>
  </p:cSld>
  <p:clrMapOvr>
    <a:masterClrMapping/>
  </p:clrMapOvr>
  <p:transition spd="slow" advClick="0" advTm="6000">
    <p:zoom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827D0-A41D-4775-AE0A-41581207CB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43524"/>
      </p:ext>
    </p:extLst>
  </p:cSld>
  <p:clrMapOvr>
    <a:masterClrMapping/>
  </p:clrMapOvr>
  <p:transition spd="slow" advClick="0" advTm="6000">
    <p:zoom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A8D6-58EC-44AD-9ECF-B2A520C0C5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27175"/>
      </p:ext>
    </p:extLst>
  </p:cSld>
  <p:clrMapOvr>
    <a:masterClrMapping/>
  </p:clrMapOvr>
  <p:transition spd="slow" advClick="0" advTm="6000">
    <p:zoom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13DF8-21EB-4C2A-8DBA-D921D37F8D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5558"/>
      </p:ext>
    </p:extLst>
  </p:cSld>
  <p:clrMapOvr>
    <a:masterClrMapping/>
  </p:clrMapOvr>
  <p:transition spd="slow" advClick="0" advTm="6000"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DAB4A-B4D1-4401-9F69-EDAB6E85B9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52510"/>
      </p:ext>
    </p:extLst>
  </p:cSld>
  <p:clrMapOvr>
    <a:masterClrMapping/>
  </p:clrMapOvr>
  <p:transition spd="slow" advClick="0" advTm="6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65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16735-CA01-43CE-AF8C-B3A7387468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70313"/>
      </p:ext>
    </p:extLst>
  </p:cSld>
  <p:clrMapOvr>
    <a:masterClrMapping/>
  </p:clrMapOvr>
  <p:transition spd="slow" advClick="0" advTm="6000">
    <p:zoom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81000-518C-458B-989B-16201DEF5E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71978"/>
      </p:ext>
    </p:extLst>
  </p:cSld>
  <p:clrMapOvr>
    <a:masterClrMapping/>
  </p:clrMapOvr>
  <p:transition spd="slow" advClick="0" advTm="6000">
    <p:zoom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1ABF3-014E-44C3-9FE7-356C94259E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93164"/>
      </p:ext>
    </p:extLst>
  </p:cSld>
  <p:clrMapOvr>
    <a:masterClrMapping/>
  </p:clrMapOvr>
  <p:transition spd="slow" advClick="0" advTm="6000">
    <p:zoom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5AC2E-4F9D-43E4-ADBC-0CD7B74C14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30933"/>
      </p:ext>
    </p:extLst>
  </p:cSld>
  <p:clrMapOvr>
    <a:masterClrMapping/>
  </p:clrMapOvr>
  <p:transition spd="slow" advClick="0" advTm="6000">
    <p:zoom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31CBB-4C63-4B31-A5ED-ABA751E5B3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61274"/>
      </p:ext>
    </p:extLst>
  </p:cSld>
  <p:clrMapOvr>
    <a:masterClrMapping/>
  </p:clrMapOvr>
  <p:transition spd="slow" advClick="0" advTm="6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22AA-1BA0-4643-BD3C-7BFADE1B793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2028-C298-4D73-AB61-141C0CC7F8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160" y="5642978"/>
            <a:ext cx="1682839" cy="12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D2EE3BA-CF8E-4EA1-9541-41DF4171A08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 advClick="0" advTm="6000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39" y="1042361"/>
            <a:ext cx="11662117" cy="2077554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>درس آموخته های چین</a:t>
            </a:r>
            <a:r>
              <a:rPr lang="en-US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/>
            </a:r>
            <a:br>
              <a:rPr lang="en-US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</a:br>
            <a:r>
              <a:rPr lang="fa-IR" sz="3200" dirty="0" smtClean="0">
                <a:solidFill>
                  <a:srgbClr val="0070C0"/>
                </a:solidFill>
                <a:cs typeface="0 Titr Bold" panose="00000700000000000000" pitchFamily="2" charset="-78"/>
              </a:rPr>
              <a:t>بر اساس گزارش مشترک </a:t>
            </a:r>
            <a:r>
              <a:rPr lang="en-US" sz="3200" dirty="0" smtClean="0">
                <a:solidFill>
                  <a:srgbClr val="0070C0"/>
                </a:solidFill>
                <a:cs typeface="0 Titr Bold" panose="00000700000000000000" pitchFamily="2" charset="-78"/>
              </a:rPr>
              <a:t>WHO-China</a:t>
            </a:r>
            <a:r>
              <a:rPr lang="fa-IR" sz="3200" dirty="0" smtClean="0">
                <a:solidFill>
                  <a:srgbClr val="0070C0"/>
                </a:solidFill>
                <a:cs typeface="0 Titr Bold" panose="00000700000000000000" pitchFamily="2" charset="-78"/>
              </a:rPr>
              <a:t> </a:t>
            </a:r>
            <a:endParaRPr lang="en-US" sz="3200" dirty="0">
              <a:solidFill>
                <a:srgbClr val="0070C0"/>
              </a:solidFill>
              <a:cs typeface="0 Titr Bold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79" y="4469476"/>
            <a:ext cx="10058400" cy="1143000"/>
          </a:xfrm>
        </p:spPr>
        <p:txBody>
          <a:bodyPr>
            <a:normAutofit/>
          </a:bodyPr>
          <a:lstStyle/>
          <a:p>
            <a: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a-IR" b="1" cap="none" spc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Lotus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05" y="55567"/>
            <a:ext cx="3252749" cy="1002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5" y="245159"/>
            <a:ext cx="3598133" cy="4010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21" y="5612476"/>
            <a:ext cx="1744779" cy="12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39" y="1042361"/>
            <a:ext cx="11662117" cy="2077554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>تشخیص </a:t>
            </a:r>
            <a:r>
              <a:rPr lang="en-US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> </a:t>
            </a:r>
            <a:r>
              <a:rPr lang="fa-IR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> و درمان </a:t>
            </a:r>
            <a:r>
              <a:rPr lang="en-US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>COVID-19</a:t>
            </a:r>
            <a:r>
              <a:rPr lang="en-US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/>
            </a:r>
            <a:br>
              <a:rPr lang="en-US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</a:br>
            <a:r>
              <a:rPr lang="fa-IR" sz="3200" dirty="0" smtClean="0">
                <a:solidFill>
                  <a:srgbClr val="0070C0"/>
                </a:solidFill>
                <a:cs typeface="0 Titr Bold" panose="00000700000000000000" pitchFamily="2" charset="-78"/>
              </a:rPr>
              <a:t>بر اساس </a:t>
            </a:r>
            <a:r>
              <a:rPr lang="fa-IR" sz="3200" dirty="0" smtClean="0">
                <a:solidFill>
                  <a:srgbClr val="0070C0"/>
                </a:solidFill>
                <a:cs typeface="0 Titr Bold" panose="00000700000000000000" pitchFamily="2" charset="-78"/>
              </a:rPr>
              <a:t>مقاله مجله معتبر </a:t>
            </a:r>
            <a:r>
              <a:rPr lang="fa-IR" sz="3200" dirty="0" smtClean="0">
                <a:solidFill>
                  <a:srgbClr val="0070C0"/>
                </a:solidFill>
                <a:cs typeface="0 Titr Bold" panose="00000700000000000000" pitchFamily="2" charset="-78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0 Titr Bold" panose="00000700000000000000" pitchFamily="2" charset="-78"/>
              </a:rPr>
              <a:t>Radiology</a:t>
            </a:r>
            <a:endParaRPr lang="en-US" sz="3200" dirty="0">
              <a:solidFill>
                <a:srgbClr val="0070C0"/>
              </a:solidFill>
              <a:cs typeface="0 Titr Bold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79" y="4469476"/>
            <a:ext cx="10058400" cy="1143000"/>
          </a:xfrm>
        </p:spPr>
        <p:txBody>
          <a:bodyPr>
            <a:normAutofit/>
          </a:bodyPr>
          <a:lstStyle/>
          <a:p>
            <a: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a-IR" b="1" cap="none" spc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Lotus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21" y="5612476"/>
            <a:ext cx="1744779" cy="1259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" y="3099097"/>
            <a:ext cx="6719860" cy="31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144" y="21374"/>
            <a:ext cx="5510319" cy="68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تشخیص بالینی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In short, a patient having fever and upper respiratory tract symptoms with </a:t>
            </a:r>
            <a:r>
              <a:rPr lang="en-US" sz="4400" dirty="0" err="1"/>
              <a:t>lymphopenia</a:t>
            </a:r>
            <a:r>
              <a:rPr lang="en-US" sz="4400" dirty="0"/>
              <a:t> or leukopenia should be suspected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b="1" dirty="0" smtClean="0">
                <a:cs typeface="B Nazanin" panose="00000400000000000000" pitchFamily="2" charset="-78"/>
              </a:rPr>
              <a:t>بطور خلاصه باید به بیماری که تب و علایم تنفسی فوقانی و لمفوپنی و لوکوپنی دارد شک نمود.  </a:t>
            </a:r>
            <a:endParaRPr lang="en-US" sz="4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21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086" y="0"/>
            <a:ext cx="7611792" cy="6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ارزش تشخیصی کیت ها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Although RT-PCR remains the reference standard to make a definitive diagnose of COVID-19 </a:t>
            </a:r>
            <a:r>
              <a:rPr lang="en-US" sz="4000" dirty="0"/>
              <a:t>infection, </a:t>
            </a:r>
            <a:r>
              <a:rPr lang="en-US" sz="4000" dirty="0"/>
              <a:t>the high false negative rate  and unavailability of RT-PCR assay</a:t>
            </a:r>
            <a:r>
              <a:rPr lang="fa-IR" sz="4000" dirty="0"/>
              <a:t> </a:t>
            </a:r>
            <a:r>
              <a:rPr lang="en-US" sz="4000" dirty="0"/>
              <a:t>restricted prompt diagnosis of infected </a:t>
            </a:r>
            <a:r>
              <a:rPr lang="en-US" sz="4000" dirty="0"/>
              <a:t>patients</a:t>
            </a:r>
            <a:r>
              <a:rPr lang="fa-IR" sz="4000" dirty="0"/>
              <a:t>.</a:t>
            </a:r>
            <a:endParaRPr lang="en-US" sz="4000" dirty="0"/>
          </a:p>
          <a:p>
            <a:r>
              <a:rPr lang="en-US" sz="4000" dirty="0"/>
              <a:t> In patients with negative RT-PCR results, 75% (308/413) had positive chest CT findings</a:t>
            </a:r>
          </a:p>
        </p:txBody>
      </p:sp>
    </p:spTree>
    <p:extLst>
      <p:ext uri="{BB962C8B-B14F-4D97-AF65-F5344CB8AC3E}">
        <p14:creationId xmlns:p14="http://schemas.microsoft.com/office/powerpoint/2010/main" val="41210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ارزش تشخیصی</a:t>
            </a:r>
            <a:r>
              <a:rPr lang="en-US" dirty="0" smtClean="0">
                <a:solidFill>
                  <a:srgbClr val="0070C0"/>
                </a:solidFill>
                <a:cs typeface="B Titr" panose="00000700000000000000" pitchFamily="2" charset="-78"/>
              </a:rPr>
              <a:t>CXR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Open Sans"/>
              </a:rPr>
              <a:t>Because chest radiography is not sensitive for the detection of ground-glass opacity (GGO) and may demonstrate normal findings in early stage of </a:t>
            </a:r>
            <a:r>
              <a:rPr lang="en-US" sz="4400" dirty="0" smtClean="0">
                <a:solidFill>
                  <a:srgbClr val="000000"/>
                </a:solidFill>
                <a:latin typeface="Open Sans"/>
              </a:rPr>
              <a:t>infection, </a:t>
            </a:r>
            <a:r>
              <a:rPr lang="en-US" sz="4400" dirty="0">
                <a:solidFill>
                  <a:srgbClr val="000000"/>
                </a:solidFill>
                <a:latin typeface="Open Sans"/>
              </a:rPr>
              <a:t>it was not recommended as the first-line imaging modality for COVID-19.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259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762" y="1801091"/>
            <a:ext cx="3602183" cy="45082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Multifocal patchy opacities can be seen in both lungs </a:t>
            </a:r>
            <a:r>
              <a:rPr lang="en-US" b="1" dirty="0" smtClean="0">
                <a:solidFill>
                  <a:srgbClr val="000000"/>
                </a:solidFill>
                <a:latin typeface="Open Sans"/>
              </a:rPr>
              <a:t>can 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be seen in severe patients,</a:t>
            </a:r>
            <a:endParaRPr lang="en-US" b="1" dirty="0"/>
          </a:p>
        </p:txBody>
      </p:sp>
      <p:pic>
        <p:nvPicPr>
          <p:cNvPr id="1026" name="Picture 2" descr="https://pubs.rsna.org/na101/home/literatum/publisher/rsna/journals/content/radiology/0/radiology.ahead-of-print/radiol.2020200490/20200220/images/medium/radiol.2020200490.fig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9912"/>
            <a:ext cx="6719454" cy="69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0945"/>
            <a:ext cx="3505200" cy="736170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Open Sans"/>
              </a:rPr>
              <a:t>CT Imaging </a:t>
            </a:r>
            <a:r>
              <a:rPr lang="en-US" sz="4000" b="1" dirty="0" smtClean="0">
                <a:solidFill>
                  <a:srgbClr val="000000"/>
                </a:solidFill>
                <a:latin typeface="Open Sans"/>
              </a:rPr>
              <a:t>Findings:</a:t>
            </a:r>
            <a:br>
              <a:rPr lang="en-US" sz="4000" b="1" dirty="0" smtClean="0">
                <a:solidFill>
                  <a:srgbClr val="000000"/>
                </a:solidFill>
                <a:latin typeface="Open Sans"/>
              </a:rPr>
            </a:br>
            <a:r>
              <a:rPr lang="en-US" sz="4000" dirty="0"/>
              <a:t>Solitary rounded ground-glass opacity (GGO) pattern. A 51-year-old woman presenting without fever had close contact</a:t>
            </a:r>
            <a:r>
              <a:rPr lang="en-US" sz="4000" b="1" dirty="0">
                <a:solidFill>
                  <a:srgbClr val="000000"/>
                </a:solidFill>
                <a:latin typeface="Open Sans"/>
              </a:rPr>
              <a:t/>
            </a:r>
            <a:br>
              <a:rPr lang="en-US" sz="4000" b="1" dirty="0">
                <a:solidFill>
                  <a:srgbClr val="000000"/>
                </a:solidFill>
                <a:latin typeface="Open Sans"/>
              </a:rPr>
            </a:br>
            <a:endParaRPr lang="en-US" sz="4000" dirty="0"/>
          </a:p>
        </p:txBody>
      </p:sp>
      <p:pic>
        <p:nvPicPr>
          <p:cNvPr id="2050" name="Picture 2" descr="https://pubs.rsna.org/na101/home/literatum/publisher/rsna/journals/content/radiology/0/radiology.ahead-of-print/radiol.2020200490/20200220/images/medium/radiol.2020200490.fig4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69" y="0"/>
            <a:ext cx="8483131" cy="63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image001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765175"/>
            <a:ext cx="3806825" cy="4465638"/>
          </a:xfrm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063750" y="3573463"/>
            <a:ext cx="41036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تقدیم به شما عزیزان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28468"/>
      </p:ext>
    </p:extLst>
  </p:cSld>
  <p:clrMapOvr>
    <a:masterClrMapping/>
  </p:clrMapOvr>
  <p:transition spd="slow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 tmFilter="0, 0; .2, .5; .8, .5; 1, 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0" autoRev="1" fill="hold"/>
                                        <p:tgtEl>
                                          <p:spTgt spid="317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یک ماه سکوت نسبی ویروس</a:t>
            </a:r>
            <a:r>
              <a:rPr lang="fa-IR" b="1" dirty="0" smtClean="0">
                <a:cs typeface="B Nazanin" panose="00000400000000000000" pitchFamily="2" charset="-78"/>
              </a:rPr>
              <a:t/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یک ماه افزایش موارد</a:t>
            </a:r>
            <a:r>
              <a:rPr lang="fa-IR" b="1" dirty="0" smtClean="0">
                <a:cs typeface="B Nazanin" panose="00000400000000000000" pitchFamily="2" charset="-78"/>
              </a:rPr>
              <a:t/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یک ماه کاهش موارد</a:t>
            </a:r>
            <a:endParaRPr lang="en-US" b="1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197" y="2092036"/>
            <a:ext cx="12297899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56 هزار مورد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>
                <a:cs typeface="B Nazanin" panose="00000400000000000000" pitchFamily="2" charset="-78"/>
              </a:rPr>
              <a:t>بیشتر </a:t>
            </a:r>
            <a:r>
              <a:rPr lang="fa-IR" sz="3600" b="1" dirty="0" smtClean="0">
                <a:cs typeface="B Nazanin" panose="00000400000000000000" pitchFamily="2" charset="-78"/>
              </a:rPr>
              <a:t>موارد (۷۸٪) </a:t>
            </a:r>
            <a:r>
              <a:rPr lang="fa-IR" sz="3600" b="1" dirty="0">
                <a:cs typeface="B Nazanin" panose="00000400000000000000" pitchFamily="2" charset="-78"/>
              </a:rPr>
              <a:t>در سن ۳۰ تا ۶۹ سال بودند. ۵۱ درصد مرد بودند. ۷۷ درصد از استان هوبی</a:t>
            </a:r>
          </a:p>
          <a:p>
            <a:pPr algn="r" rtl="1"/>
            <a:r>
              <a:rPr lang="fa-IR" sz="3600" b="1" dirty="0">
                <a:cs typeface="B Nazanin" panose="00000400000000000000" pitchFamily="2" charset="-78"/>
              </a:rPr>
              <a:t>بچه ها در صورت ابتلا، علایم را ملایم‌تر نشان می‌دادند و مرگ در آن‌ها کمتر بود اما در انتقال ویروس نقش مهمی داشتند.</a:t>
            </a:r>
          </a:p>
          <a:p>
            <a:pPr algn="r" rtl="1"/>
            <a:r>
              <a:rPr lang="fa-IR" sz="3600" b="1" dirty="0">
                <a:cs typeface="B Nazanin" panose="00000400000000000000" pitchFamily="2" charset="-78"/>
              </a:rPr>
              <a:t>انتقال از طریق ذرات تنفسی و وسایل </a:t>
            </a:r>
            <a:r>
              <a:rPr lang="fa-IR" sz="3600" b="1" dirty="0" smtClean="0">
                <a:cs typeface="B Nazanin" panose="00000400000000000000" pitchFamily="2" charset="-78"/>
              </a:rPr>
              <a:t>آلوده (با واسطه دست ها)</a:t>
            </a:r>
            <a:endParaRPr lang="fa-IR" sz="3600" b="1" dirty="0">
              <a:cs typeface="B Nazanin" panose="00000400000000000000" pitchFamily="2" charset="-78"/>
            </a:endParaRPr>
          </a:p>
          <a:p>
            <a:pPr algn="r" rtl="1"/>
            <a:r>
              <a:rPr lang="fa-IR" sz="3600" b="1" dirty="0">
                <a:cs typeface="B Nazanin" panose="00000400000000000000" pitchFamily="2" charset="-78"/>
              </a:rPr>
              <a:t>انتقال درون خانواده </a:t>
            </a:r>
            <a:r>
              <a:rPr lang="fa-IR" sz="3600" b="1" dirty="0" smtClean="0">
                <a:cs typeface="B Nazanin" panose="00000400000000000000" pitchFamily="2" charset="-78"/>
              </a:rPr>
              <a:t>عامل </a:t>
            </a:r>
            <a:r>
              <a:rPr lang="fa-IR" sz="3600" b="1" dirty="0">
                <a:cs typeface="B Nazanin" panose="00000400000000000000" pitchFamily="2" charset="-78"/>
              </a:rPr>
              <a:t>مهمی در ایجاد و گسترش اپیدمی در برخی شهرهای چین بوده است. 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2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روشهای گسترش اپیدمی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fa-IR" sz="4000" dirty="0">
                <a:cs typeface="B Nazanin" panose="00000400000000000000" pitchFamily="2" charset="-78"/>
              </a:rPr>
              <a:t>تماس‌های خانگی و افراد درون خانواده‌ها</a:t>
            </a:r>
            <a:endParaRPr lang="en-US" sz="40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4000" dirty="0">
                <a:cs typeface="B Nazanin" panose="00000400000000000000" pitchFamily="2" charset="-78"/>
              </a:rPr>
              <a:t>تماس در مراکز بهداشتی و در بین پرسنل بهداشتی: اکثر این موارد در ابتدای اپیدمی وقتی که وسایل محافظتی کم بودند، اتفاق افتادند.</a:t>
            </a:r>
            <a:endParaRPr lang="en-US" sz="40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4000" dirty="0">
                <a:cs typeface="B Nazanin" panose="00000400000000000000" pitchFamily="2" charset="-78"/>
              </a:rPr>
              <a:t>تماس‌ها در محیط‌های بسته: انتقال در زندان‌ها، بیمارستان‌ها، آسایشگاه‌ها دیده شده است. </a:t>
            </a:r>
            <a:endParaRPr lang="en-US" sz="40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4000" dirty="0" smtClean="0">
                <a:cs typeface="B Nazanin" panose="00000400000000000000" pitchFamily="2" charset="-78"/>
              </a:rPr>
              <a:t>آلودگی محیط 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28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علایم بالینی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>
                <a:cs typeface="B Nazanin" panose="00000400000000000000" pitchFamily="2" charset="-78"/>
              </a:rPr>
              <a:t>مهم‌ترین علایم شامل تب (۸۸ درصد</a:t>
            </a:r>
            <a:r>
              <a:rPr lang="fa-IR" sz="4000" dirty="0" smtClean="0">
                <a:cs typeface="B Nazanin" panose="00000400000000000000" pitchFamily="2" charset="-78"/>
              </a:rPr>
              <a:t>)،</a:t>
            </a:r>
            <a:endParaRPr lang="en-US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>
                <a:cs typeface="B Nazanin" panose="00000400000000000000" pitchFamily="2" charset="-78"/>
              </a:rPr>
              <a:t>سرفه خشک (۶۸ درصد)، </a:t>
            </a:r>
            <a:endParaRPr lang="en-US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سستی </a:t>
            </a:r>
            <a:r>
              <a:rPr lang="fa-IR" sz="4000" dirty="0">
                <a:cs typeface="B Nazanin" panose="00000400000000000000" pitchFamily="2" charset="-78"/>
              </a:rPr>
              <a:t>و بی‌حالی (۳۸ درصد)، </a:t>
            </a:r>
            <a:endParaRPr lang="en-US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خلط </a:t>
            </a:r>
            <a:r>
              <a:rPr lang="fa-IR" sz="4000" dirty="0">
                <a:cs typeface="B Nazanin" panose="00000400000000000000" pitchFamily="2" charset="-78"/>
              </a:rPr>
              <a:t>(۳۳ درصد)، </a:t>
            </a:r>
            <a:endParaRPr lang="en-US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تنگی </a:t>
            </a:r>
            <a:r>
              <a:rPr lang="fa-IR" sz="4000" dirty="0">
                <a:cs typeface="B Nazanin" panose="00000400000000000000" pitchFamily="2" charset="-78"/>
              </a:rPr>
              <a:t>نفس (۱۹ درصد</a:t>
            </a:r>
            <a:r>
              <a:rPr lang="fa-IR" sz="4000" dirty="0" smtClean="0">
                <a:cs typeface="B Nazanin" panose="00000400000000000000" pitchFamily="2" charset="-78"/>
              </a:rPr>
              <a:t>)،</a:t>
            </a:r>
            <a:endParaRPr lang="en-US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>
                <a:cs typeface="B Nazanin" panose="00000400000000000000" pitchFamily="2" charset="-78"/>
              </a:rPr>
              <a:t>گلو درد (۱۴ درصد)، 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934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شدت علائم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>
                <a:cs typeface="B Nazanin" panose="00000400000000000000" pitchFamily="2" charset="-78"/>
              </a:rPr>
              <a:t>دوره کمون بین ۱-۱۴ روز (به طور متوسط ۵-۶ روز)</a:t>
            </a:r>
            <a:endParaRPr lang="en-US" sz="4000" dirty="0">
              <a:cs typeface="B Nazanin" panose="00000400000000000000" pitchFamily="2" charset="-78"/>
            </a:endParaRPr>
          </a:p>
          <a:p>
            <a:pPr algn="r" rtl="1"/>
            <a:r>
              <a:rPr lang="fa-IR" sz="4000" dirty="0">
                <a:cs typeface="B Nazanin" panose="00000400000000000000" pitchFamily="2" charset="-78"/>
              </a:rPr>
              <a:t>۸۰درصد موارد بیماری علایم ملایم </a:t>
            </a:r>
            <a:endParaRPr lang="en-US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smtClean="0">
                <a:cs typeface="B Nazanin" panose="00000400000000000000" pitchFamily="2" charset="-78"/>
              </a:rPr>
              <a:t>۱۳.۸ </a:t>
            </a:r>
            <a:r>
              <a:rPr lang="fa-IR" sz="4000" dirty="0">
                <a:cs typeface="B Nazanin" panose="00000400000000000000" pitchFamily="2" charset="-78"/>
              </a:rPr>
              <a:t>درصد به سمت بیماری شدید (تنگی نفس، تعداد تنفس بیشتر یا مساوی ۳۰ عدد در دقیقه) </a:t>
            </a:r>
            <a:endParaRPr lang="en-US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۶.۱ </a:t>
            </a:r>
            <a:r>
              <a:rPr lang="fa-IR" sz="4000" dirty="0">
                <a:cs typeface="B Nazanin" panose="00000400000000000000" pitchFamily="2" charset="-78"/>
              </a:rPr>
              <a:t>درصد موارد به سمت علایم خیلی شدید 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906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افراد در معرض خطر بیشتر برای بیماری شدید و مرگ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797916"/>
            <a:ext cx="10515600" cy="4351338"/>
          </a:xfrm>
        </p:spPr>
        <p:txBody>
          <a:bodyPr>
            <a:normAutofit/>
          </a:bodyPr>
          <a:lstStyle/>
          <a:p>
            <a:pPr lvl="0" algn="r" rtl="1"/>
            <a:r>
              <a:rPr lang="fa-IR" sz="4400" dirty="0">
                <a:cs typeface="B Nazanin" panose="00000400000000000000" pitchFamily="2" charset="-78"/>
              </a:rPr>
              <a:t>افراد بالای ۶۰ سال</a:t>
            </a:r>
            <a:endParaRPr lang="en-US" sz="4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4400" dirty="0">
                <a:cs typeface="B Nazanin" panose="00000400000000000000" pitchFamily="2" charset="-78"/>
              </a:rPr>
              <a:t>افراد دچار پرفشاری خون</a:t>
            </a:r>
            <a:endParaRPr lang="en-US" sz="4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4400" dirty="0">
                <a:cs typeface="B Nazanin" panose="00000400000000000000" pitchFamily="2" charset="-78"/>
              </a:rPr>
              <a:t>افراد مبتلا به دیابت</a:t>
            </a:r>
            <a:endParaRPr lang="en-US" sz="4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4400" dirty="0">
                <a:cs typeface="B Nazanin" panose="00000400000000000000" pitchFamily="2" charset="-78"/>
              </a:rPr>
              <a:t>بیماران قلبی-عروقی</a:t>
            </a:r>
            <a:endParaRPr lang="en-US" sz="4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4400" dirty="0">
                <a:cs typeface="B Nazanin" panose="00000400000000000000" pitchFamily="2" charset="-78"/>
              </a:rPr>
              <a:t>بیماران مزمن ریوی</a:t>
            </a:r>
            <a:endParaRPr lang="en-US" sz="4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4400" dirty="0">
                <a:cs typeface="B Nazanin" panose="00000400000000000000" pitchFamily="2" charset="-78"/>
              </a:rPr>
              <a:t>بیماران مبتلا به سرطان</a:t>
            </a:r>
            <a:endParaRPr lang="en-US" sz="4400" dirty="0">
              <a:cs typeface="B Nazanin" panose="00000400000000000000" pitchFamily="2" charset="-78"/>
            </a:endParaRPr>
          </a:p>
          <a:p>
            <a:pPr algn="r" rtl="1"/>
            <a:endParaRPr lang="en-US" sz="4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14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میزان مرگ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کل: 4 درصد</a:t>
            </a:r>
          </a:p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سالمندان: 15تا 20 درصد</a:t>
            </a:r>
          </a:p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بیماران قلبی-عروقی: 13 درصد</a:t>
            </a:r>
          </a:p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افراد مبتلا به دیابت: 9 درصد</a:t>
            </a:r>
            <a:endParaRPr lang="en-US" sz="44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4400" dirty="0" smtClean="0">
                <a:cs typeface="B Nazanin" panose="00000400000000000000" pitchFamily="2" charset="-78"/>
              </a:rPr>
              <a:t>افراد دچار پرفشاری خون: 8 درصد </a:t>
            </a:r>
            <a:endParaRPr lang="en-US" sz="44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4400" dirty="0" smtClean="0">
                <a:cs typeface="B Nazanin" panose="00000400000000000000" pitchFamily="2" charset="-78"/>
              </a:rPr>
              <a:t>بیماران مزمن ریوی: 8 درصد</a:t>
            </a:r>
            <a:endParaRPr lang="en-US" sz="44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4400" dirty="0" smtClean="0">
                <a:cs typeface="B Nazanin" panose="00000400000000000000" pitchFamily="2" charset="-78"/>
              </a:rPr>
              <a:t>بیماران مبتلا به سرطان: 8 درصد</a:t>
            </a:r>
          </a:p>
          <a:p>
            <a:pPr lvl="0" algn="r" rtl="1"/>
            <a:r>
              <a:rPr lang="fa-IR" sz="4400" dirty="0" smtClean="0">
                <a:cs typeface="B Nazanin" panose="00000400000000000000" pitchFamily="2" charset="-78"/>
              </a:rPr>
              <a:t>بدون بیماری: 1.4 درصد</a:t>
            </a:r>
            <a:endParaRPr lang="en-US" sz="4400" dirty="0" smtClean="0">
              <a:cs typeface="B Nazanin" panose="00000400000000000000" pitchFamily="2" charset="-78"/>
            </a:endParaRPr>
          </a:p>
          <a:p>
            <a:pPr algn="r" rtl="1"/>
            <a:endParaRPr lang="fa-IR" sz="4400" dirty="0" smtClean="0">
              <a:cs typeface="B Nazanin" panose="00000400000000000000" pitchFamily="2" charset="-78"/>
            </a:endParaRPr>
          </a:p>
          <a:p>
            <a:pPr algn="r" rtl="1"/>
            <a:endParaRPr lang="en-US" sz="4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92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365125"/>
            <a:ext cx="10910455" cy="1325563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accent1"/>
                </a:solidFill>
                <a:cs typeface="B Titr" panose="00000700000000000000" pitchFamily="2" charset="-78"/>
              </a:rPr>
              <a:t>بپذیریم که تک تکمان در مبارزه با کرونا وظیفه داریم:</a:t>
            </a:r>
            <a:endParaRPr lang="en-US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690688"/>
            <a:ext cx="10910455" cy="435133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4000" b="1" dirty="0" smtClean="0">
                <a:cs typeface="B Nazanin" panose="00000400000000000000" pitchFamily="2" charset="-78"/>
              </a:rPr>
              <a:t>بهداشت دست را رعایت کنیم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4000" b="1" dirty="0" smtClean="0">
                <a:cs typeface="B Nazanin" panose="00000400000000000000" pitchFamily="2" charset="-78"/>
              </a:rPr>
              <a:t>دست زدن به چشم و دهان و بینی را به طور جدی کنار بگذاریم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4000" b="1" dirty="0" smtClean="0">
                <a:cs typeface="B Nazanin" panose="00000400000000000000" pitchFamily="2" charset="-78"/>
              </a:rPr>
              <a:t>حتی المقدور در خانه بمانیم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4000" b="1" dirty="0" smtClean="0">
                <a:cs typeface="B Nazanin" panose="00000400000000000000" pitchFamily="2" charset="-78"/>
              </a:rPr>
              <a:t>سطوح و اشیاء پرکاربرد مثل موبایل و دستگیره و ... را با وایتکس رقیق شده گندزدایی نماییم.</a:t>
            </a:r>
            <a:endParaRPr lang="en-US" sz="4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49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573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0 Titr Bold</vt:lpstr>
      <vt:lpstr>Arial</vt:lpstr>
      <vt:lpstr>B Lotus</vt:lpstr>
      <vt:lpstr>B Nazanin</vt:lpstr>
      <vt:lpstr>B Titr</vt:lpstr>
      <vt:lpstr>Calibri</vt:lpstr>
      <vt:lpstr>Calibri Light</vt:lpstr>
      <vt:lpstr>IranNastaliq</vt:lpstr>
      <vt:lpstr>Open Sans</vt:lpstr>
      <vt:lpstr>Times New Roman</vt:lpstr>
      <vt:lpstr>Wingdings</vt:lpstr>
      <vt:lpstr>Office Theme</vt:lpstr>
      <vt:lpstr>1_Retrospect</vt:lpstr>
      <vt:lpstr>2_Default Design</vt:lpstr>
      <vt:lpstr>درس آموخته های چین بر اساس گزارش مشترک WHO-China </vt:lpstr>
      <vt:lpstr>یک ماه سکوت نسبی ویروس یک ماه افزایش موارد یک ماه کاهش موارد</vt:lpstr>
      <vt:lpstr>56 هزار مورد </vt:lpstr>
      <vt:lpstr>روشهای گسترش اپیدمی</vt:lpstr>
      <vt:lpstr>علایم بالینی</vt:lpstr>
      <vt:lpstr>شدت علائم</vt:lpstr>
      <vt:lpstr>افراد در معرض خطر بیشتر برای بیماری شدید و مرگ</vt:lpstr>
      <vt:lpstr>میزان مرگ</vt:lpstr>
      <vt:lpstr>بپذیریم که تک تکمان در مبارزه با کرونا وظیفه داریم:</vt:lpstr>
      <vt:lpstr>تشخیص   و درمان COVID-19 بر اساس مقاله مجله معتبر  Radiology</vt:lpstr>
      <vt:lpstr>PowerPoint Presentation</vt:lpstr>
      <vt:lpstr>تشخیص بالینی</vt:lpstr>
      <vt:lpstr>PowerPoint Presentation</vt:lpstr>
      <vt:lpstr>ارزش تشخیصی کیت ها</vt:lpstr>
      <vt:lpstr>ارزش تشخیصیCXR</vt:lpstr>
      <vt:lpstr>Multifocal patchy opacities can be seen in both lungs can be seen in severe patients,</vt:lpstr>
      <vt:lpstr>CT Imaging Findings: Solitary rounded ground-glass opacity (GGO) pattern. A 51-year-old woman presenting without fever had close contact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آموخته های چین</dc:title>
  <dc:creator>Lenovo Pc</dc:creator>
  <cp:lastModifiedBy>Lenovo Pc</cp:lastModifiedBy>
  <cp:revision>32</cp:revision>
  <dcterms:created xsi:type="dcterms:W3CDTF">2020-03-03T03:27:54Z</dcterms:created>
  <dcterms:modified xsi:type="dcterms:W3CDTF">2020-03-05T04:11:39Z</dcterms:modified>
</cp:coreProperties>
</file>